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85eecac06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85eecac06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85eecac06_3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85eecac06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85eecac0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085eecac0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bcac40f3a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bcac40f3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bcac40f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fbcac40f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731a528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0731a528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bcac40f3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fbcac40f3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bcac40f3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bcac40f3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fbcac40f3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fbcac40f3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bcac40f3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fbcac40f3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731a5284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0731a5284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85fcd32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85fcd32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W9a3G1K2jSE" TargetMode="External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LdmGlK6cyo4" TargetMode="External"/><Relationship Id="rId4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hyperlink" Target="http://www.youtube.com/watch?v=KQU669qtQRs" TargetMode="External"/><Relationship Id="rId5" Type="http://schemas.openxmlformats.org/officeDocument/2006/relationships/image" Target="../media/image1.jp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993306" y="69463"/>
            <a:ext cx="7157381" cy="500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226783" y="17344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700">
                <a:latin typeface="Verdana"/>
                <a:ea typeface="Verdana"/>
                <a:cs typeface="Verdana"/>
                <a:sym typeface="Verdana"/>
              </a:rPr>
              <a:t>TriMonkey</a:t>
            </a:r>
            <a:endParaRPr b="1" sz="57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26775" y="43509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Group 2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Kat Allen, Ilan Felberg, David Gelfand, Alanna Levitt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7870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12.18.21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 title="teleoperated nosoun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5982" y="0"/>
            <a:ext cx="68580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>
            <p:ph type="title"/>
          </p:nvPr>
        </p:nvSpPr>
        <p:spPr>
          <a:xfrm>
            <a:off x="0" y="0"/>
            <a:ext cx="42684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Teleoperated Control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00" y="67475"/>
            <a:ext cx="5270934" cy="507602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5942075" y="995114"/>
            <a:ext cx="2685300" cy="27705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Snapshot of process of autonomous bar movement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Real time mapping </a:t>
            </a:r>
            <a:r>
              <a:rPr lang="en">
                <a:solidFill>
                  <a:schemeClr val="dk1"/>
                </a:solidFill>
              </a:rPr>
              <a:t>achieved</a:t>
            </a:r>
            <a:r>
              <a:rPr lang="en">
                <a:solidFill>
                  <a:schemeClr val="dk1"/>
                </a:solidFill>
              </a:rPr>
              <a:t> with LIDAR instead of camera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Pictured: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lidar distances,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gripper actuation,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arm swinging,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LIDAR course mapping,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z-rack translation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5" name="Google Shape;175;p23"/>
          <p:cNvSpPr txBox="1"/>
          <p:nvPr>
            <p:ph type="title"/>
          </p:nvPr>
        </p:nvSpPr>
        <p:spPr>
          <a:xfrm>
            <a:off x="5626625" y="311100"/>
            <a:ext cx="331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Autonomous Control</a:t>
            </a:r>
            <a:endParaRPr/>
          </a:p>
        </p:txBody>
      </p:sp>
      <p:sp>
        <p:nvSpPr>
          <p:cNvPr id="176" name="Google Shape;176;p23"/>
          <p:cNvSpPr txBox="1"/>
          <p:nvPr/>
        </p:nvSpPr>
        <p:spPr>
          <a:xfrm>
            <a:off x="8077975" y="67475"/>
            <a:ext cx="7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Ilan</a:t>
            </a:r>
            <a:endParaRPr/>
          </a:p>
        </p:txBody>
      </p:sp>
      <p:cxnSp>
        <p:nvCxnSpPr>
          <p:cNvPr id="177" name="Google Shape;177;p23"/>
          <p:cNvCxnSpPr/>
          <p:nvPr/>
        </p:nvCxnSpPr>
        <p:spPr>
          <a:xfrm rot="10800000">
            <a:off x="2407525" y="729375"/>
            <a:ext cx="3583200" cy="1946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8" name="Google Shape;178;p23"/>
          <p:cNvCxnSpPr/>
          <p:nvPr/>
        </p:nvCxnSpPr>
        <p:spPr>
          <a:xfrm rot="10800000">
            <a:off x="1772975" y="1543825"/>
            <a:ext cx="4169100" cy="13974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9" name="Google Shape;179;p23"/>
          <p:cNvCxnSpPr/>
          <p:nvPr/>
        </p:nvCxnSpPr>
        <p:spPr>
          <a:xfrm rot="10800000">
            <a:off x="1661725" y="2332400"/>
            <a:ext cx="4329000" cy="7716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0" name="Google Shape;180;p23"/>
          <p:cNvCxnSpPr/>
          <p:nvPr/>
        </p:nvCxnSpPr>
        <p:spPr>
          <a:xfrm rot="10800000">
            <a:off x="3470375" y="3215550"/>
            <a:ext cx="2471700" cy="1278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1" name="Google Shape;181;p23"/>
          <p:cNvCxnSpPr/>
          <p:nvPr/>
        </p:nvCxnSpPr>
        <p:spPr>
          <a:xfrm flipH="1">
            <a:off x="3213200" y="3584050"/>
            <a:ext cx="2726100" cy="8829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title"/>
          </p:nvPr>
        </p:nvSpPr>
        <p:spPr>
          <a:xfrm>
            <a:off x="2288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Demo</a:t>
            </a:r>
            <a:endParaRPr/>
          </a:p>
        </p:txBody>
      </p:sp>
      <p:pic>
        <p:nvPicPr>
          <p:cNvPr id="187" name="Google Shape;187;p24" title="successful grab nosoun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902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/>
        </p:nvSpPr>
        <p:spPr>
          <a:xfrm>
            <a:off x="96875" y="483500"/>
            <a:ext cx="20580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What’s Happening Here: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Outer arms disengage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Arms swing forward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Arms grab bar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(loose servo has to be reattached)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Arms swing “forward” tipping body back so z-arm can disengage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Z gripper opens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Arms swing “back” to bring the z-arm forward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Z arm raises up to bar level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Arms swing “back” more to align z-gripper to the bar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z</a:t>
            </a:r>
            <a:r>
              <a:rPr lang="en" sz="1200"/>
              <a:t> -arm grabs the bar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/>
          <p:cNvSpPr txBox="1"/>
          <p:nvPr/>
        </p:nvSpPr>
        <p:spPr>
          <a:xfrm>
            <a:off x="8077975" y="67475"/>
            <a:ext cx="7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Kat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1916225" y="1128075"/>
            <a:ext cx="53229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00"/>
              <a:t>Thanks!</a:t>
            </a:r>
            <a:endParaRPr sz="6000"/>
          </a:p>
        </p:txBody>
      </p:sp>
      <p:sp>
        <p:nvSpPr>
          <p:cNvPr id="195" name="Google Shape;195;p25"/>
          <p:cNvSpPr txBox="1"/>
          <p:nvPr>
            <p:ph idx="1" type="body"/>
          </p:nvPr>
        </p:nvSpPr>
        <p:spPr>
          <a:xfrm>
            <a:off x="2425725" y="3649575"/>
            <a:ext cx="44529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000"/>
              <a:t>Questions</a:t>
            </a:r>
            <a:r>
              <a:rPr lang="en" sz="700"/>
              <a:t>?</a:t>
            </a:r>
            <a:endParaRPr sz="700"/>
          </a:p>
        </p:txBody>
      </p:sp>
      <p:pic>
        <p:nvPicPr>
          <p:cNvPr id="196" name="Google Shape;196;p25"/>
          <p:cNvPicPr preferRelativeResize="0"/>
          <p:nvPr/>
        </p:nvPicPr>
        <p:blipFill rotWithShape="1">
          <a:blip r:embed="rId3">
            <a:alphaModFix/>
          </a:blip>
          <a:srcRect b="0" l="43807" r="0" t="0"/>
          <a:stretch/>
        </p:blipFill>
        <p:spPr>
          <a:xfrm>
            <a:off x="0" y="1008325"/>
            <a:ext cx="2970799" cy="35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4143" y="0"/>
            <a:ext cx="297081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3312" y="98976"/>
            <a:ext cx="3014874" cy="494553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7086600" y="2877588"/>
            <a:ext cx="2057400" cy="10467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3 Arm System </a:t>
            </a:r>
            <a:r>
              <a:rPr lang="en"/>
              <a:t>maintains stability in y direction and reduces torque on grippers</a:t>
            </a:r>
            <a:endParaRPr/>
          </a:p>
        </p:txBody>
      </p:sp>
      <p:cxnSp>
        <p:nvCxnSpPr>
          <p:cNvPr id="64" name="Google Shape;64;p14"/>
          <p:cNvCxnSpPr>
            <a:stCxn id="63" idx="1"/>
          </p:cNvCxnSpPr>
          <p:nvPr/>
        </p:nvCxnSpPr>
        <p:spPr>
          <a:xfrm rot="10800000">
            <a:off x="4816200" y="2142738"/>
            <a:ext cx="2270400" cy="1258200"/>
          </a:xfrm>
          <a:prstGeom prst="straightConnector1">
            <a:avLst/>
          </a:prstGeom>
          <a:noFill/>
          <a:ln cap="flat" cmpd="sng" w="38100">
            <a:solidFill>
              <a:srgbClr val="FFAB4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" name="Google Shape;65;p14"/>
          <p:cNvSpPr txBox="1"/>
          <p:nvPr/>
        </p:nvSpPr>
        <p:spPr>
          <a:xfrm>
            <a:off x="7086600" y="1096163"/>
            <a:ext cx="2057400" cy="10467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Adaptable Gripper </a:t>
            </a:r>
            <a:r>
              <a:rPr lang="en"/>
              <a:t>allows us to grip different sized bars with a microservo</a:t>
            </a:r>
            <a:endParaRPr/>
          </a:p>
        </p:txBody>
      </p:sp>
      <p:cxnSp>
        <p:nvCxnSpPr>
          <p:cNvPr id="66" name="Google Shape;66;p14"/>
          <p:cNvCxnSpPr>
            <a:stCxn id="65" idx="1"/>
          </p:cNvCxnSpPr>
          <p:nvPr/>
        </p:nvCxnSpPr>
        <p:spPr>
          <a:xfrm rot="10800000">
            <a:off x="5313300" y="1090313"/>
            <a:ext cx="1773300" cy="52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" name="Google Shape;67;p14"/>
          <p:cNvSpPr txBox="1"/>
          <p:nvPr/>
        </p:nvSpPr>
        <p:spPr>
          <a:xfrm>
            <a:off x="0" y="3666000"/>
            <a:ext cx="2417100" cy="14775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Adjustable Center Arm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Middle arm controlled by Rack and Pinion, maintains stability while two arms reach, and grip at different lengths</a:t>
            </a:r>
            <a:endParaRPr/>
          </a:p>
        </p:txBody>
      </p:sp>
      <p:cxnSp>
        <p:nvCxnSpPr>
          <p:cNvPr id="68" name="Google Shape;68;p14"/>
          <p:cNvCxnSpPr>
            <a:stCxn id="67" idx="3"/>
          </p:cNvCxnSpPr>
          <p:nvPr/>
        </p:nvCxnSpPr>
        <p:spPr>
          <a:xfrm flipH="1" rot="10800000">
            <a:off x="2417100" y="2401650"/>
            <a:ext cx="2399100" cy="200310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" name="Google Shape;69;p14"/>
          <p:cNvSpPr txBox="1"/>
          <p:nvPr/>
        </p:nvSpPr>
        <p:spPr>
          <a:xfrm>
            <a:off x="0" y="1096174"/>
            <a:ext cx="1854900" cy="16932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Small Base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 should be kept lightweight, but still able to house electronics and power supply </a:t>
            </a:r>
            <a:r>
              <a:rPr lang="en"/>
              <a:t>using</a:t>
            </a:r>
            <a:r>
              <a:rPr lang="en"/>
              <a:t> shelves</a:t>
            </a:r>
            <a:endParaRPr/>
          </a:p>
        </p:txBody>
      </p:sp>
      <p:cxnSp>
        <p:nvCxnSpPr>
          <p:cNvPr id="70" name="Google Shape;70;p14"/>
          <p:cNvCxnSpPr>
            <a:stCxn id="69" idx="3"/>
          </p:cNvCxnSpPr>
          <p:nvPr/>
        </p:nvCxnSpPr>
        <p:spPr>
          <a:xfrm>
            <a:off x="1854900" y="1942774"/>
            <a:ext cx="2099700" cy="810900"/>
          </a:xfrm>
          <a:prstGeom prst="straightConnector1">
            <a:avLst/>
          </a:prstGeom>
          <a:noFill/>
          <a:ln cap="flat" cmpd="sng" w="38100">
            <a:solidFill>
              <a:srgbClr val="351C7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" name="Google Shape;71;p14"/>
          <p:cNvSpPr txBox="1"/>
          <p:nvPr/>
        </p:nvSpPr>
        <p:spPr>
          <a:xfrm>
            <a:off x="7849200" y="77475"/>
            <a:ext cx="121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  <p:sp>
        <p:nvSpPr>
          <p:cNvPr id="72" name="Google Shape;72;p14"/>
          <p:cNvSpPr txBox="1"/>
          <p:nvPr>
            <p:ph type="title"/>
          </p:nvPr>
        </p:nvSpPr>
        <p:spPr>
          <a:xfrm>
            <a:off x="0" y="-8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Recall: Design Review</a:t>
            </a: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7030650" y="4389625"/>
            <a:ext cx="2016900" cy="6771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Creativity &amp; Innovation</a:t>
            </a:r>
            <a:endParaRPr b="1"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9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7019375" y="1094238"/>
            <a:ext cx="2057400" cy="14775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Stronger</a:t>
            </a:r>
            <a:r>
              <a:rPr b="1" lang="en"/>
              <a:t> Gripper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Spur gears improve grip strength, larger “fingers” are more resistant to breakage and can grab any bar</a:t>
            </a:r>
            <a:endParaRPr/>
          </a:p>
        </p:txBody>
      </p:sp>
      <p:cxnSp>
        <p:nvCxnSpPr>
          <p:cNvPr id="80" name="Google Shape;80;p15"/>
          <p:cNvCxnSpPr>
            <a:stCxn id="79" idx="1"/>
          </p:cNvCxnSpPr>
          <p:nvPr/>
        </p:nvCxnSpPr>
        <p:spPr>
          <a:xfrm rot="10800000">
            <a:off x="5746775" y="497688"/>
            <a:ext cx="1272600" cy="13353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" name="Google Shape;81;p15"/>
          <p:cNvSpPr txBox="1"/>
          <p:nvPr/>
        </p:nvSpPr>
        <p:spPr>
          <a:xfrm>
            <a:off x="0" y="3666000"/>
            <a:ext cx="2417100" cy="12621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Adjustable Center Arm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using two continuous servomotors for additional strength + free gear for stability</a:t>
            </a:r>
            <a:endParaRPr/>
          </a:p>
        </p:txBody>
      </p:sp>
      <p:cxnSp>
        <p:nvCxnSpPr>
          <p:cNvPr id="82" name="Google Shape;82;p15"/>
          <p:cNvCxnSpPr>
            <a:stCxn id="81" idx="3"/>
          </p:cNvCxnSpPr>
          <p:nvPr/>
        </p:nvCxnSpPr>
        <p:spPr>
          <a:xfrm flipH="1" rot="10800000">
            <a:off x="2417100" y="4169550"/>
            <a:ext cx="2016900" cy="12750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" name="Google Shape;83;p15"/>
          <p:cNvSpPr txBox="1"/>
          <p:nvPr/>
        </p:nvSpPr>
        <p:spPr>
          <a:xfrm>
            <a:off x="0" y="665225"/>
            <a:ext cx="2057400" cy="12621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Small Base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Stronger, smaller + encasement for z-rack to prevent cable capture.</a:t>
            </a:r>
            <a:endParaRPr/>
          </a:p>
        </p:txBody>
      </p:sp>
      <p:cxnSp>
        <p:nvCxnSpPr>
          <p:cNvPr id="84" name="Google Shape;84;p15"/>
          <p:cNvCxnSpPr>
            <a:stCxn id="83" idx="3"/>
          </p:cNvCxnSpPr>
          <p:nvPr/>
        </p:nvCxnSpPr>
        <p:spPr>
          <a:xfrm>
            <a:off x="2057400" y="1296275"/>
            <a:ext cx="1601100" cy="1459500"/>
          </a:xfrm>
          <a:prstGeom prst="straightConnector1">
            <a:avLst/>
          </a:prstGeom>
          <a:noFill/>
          <a:ln cap="flat" cmpd="sng" w="38100">
            <a:solidFill>
              <a:srgbClr val="351C7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" name="Google Shape;85;p15"/>
          <p:cNvSpPr txBox="1"/>
          <p:nvPr/>
        </p:nvSpPr>
        <p:spPr>
          <a:xfrm>
            <a:off x="7802925" y="172500"/>
            <a:ext cx="121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Ilan</a:t>
            </a:r>
            <a:endParaRPr/>
          </a:p>
        </p:txBody>
      </p:sp>
      <p:sp>
        <p:nvSpPr>
          <p:cNvPr id="86" name="Google Shape;86;p15"/>
          <p:cNvSpPr txBox="1"/>
          <p:nvPr>
            <p:ph type="title"/>
          </p:nvPr>
        </p:nvSpPr>
        <p:spPr>
          <a:xfrm>
            <a:off x="0" y="0"/>
            <a:ext cx="457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Lighter &amp; Stronger</a:t>
            </a:r>
            <a:endParaRPr b="1"/>
          </a:p>
        </p:txBody>
      </p:sp>
      <p:sp>
        <p:nvSpPr>
          <p:cNvPr id="87" name="Google Shape;87;p15"/>
          <p:cNvSpPr txBox="1"/>
          <p:nvPr/>
        </p:nvSpPr>
        <p:spPr>
          <a:xfrm>
            <a:off x="0" y="2095350"/>
            <a:ext cx="2566200" cy="12621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PiZero moved outside base for easier cable access during debugging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PiZero replaced with Pi4 due to rebooting/WiFi issue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88" name="Google Shape;88;p15"/>
          <p:cNvCxnSpPr/>
          <p:nvPr/>
        </p:nvCxnSpPr>
        <p:spPr>
          <a:xfrm>
            <a:off x="2566200" y="2573675"/>
            <a:ext cx="2102700" cy="3969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" name="Google Shape;89;p15"/>
          <p:cNvSpPr txBox="1"/>
          <p:nvPr/>
        </p:nvSpPr>
        <p:spPr>
          <a:xfrm>
            <a:off x="7010400" y="2911038"/>
            <a:ext cx="2057400" cy="12621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Stronger Arms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Two-sided design attaches to a bearing on the passive side for additional stability </a:t>
            </a:r>
            <a:endParaRPr/>
          </a:p>
        </p:txBody>
      </p:sp>
      <p:cxnSp>
        <p:nvCxnSpPr>
          <p:cNvPr id="90" name="Google Shape;90;p15"/>
          <p:cNvCxnSpPr>
            <a:stCxn id="89" idx="1"/>
          </p:cNvCxnSpPr>
          <p:nvPr/>
        </p:nvCxnSpPr>
        <p:spPr>
          <a:xfrm rot="10800000">
            <a:off x="5345700" y="2279988"/>
            <a:ext cx="1664700" cy="12621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" name="Google Shape;91;p15"/>
          <p:cNvSpPr txBox="1"/>
          <p:nvPr/>
        </p:nvSpPr>
        <p:spPr>
          <a:xfrm>
            <a:off x="7030650" y="4389625"/>
            <a:ext cx="2016900" cy="6771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Creativity &amp; Innovation</a:t>
            </a:r>
            <a:endParaRPr b="1"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6"/>
          <p:cNvPicPr preferRelativeResize="0"/>
          <p:nvPr/>
        </p:nvPicPr>
        <p:blipFill rotWithShape="1">
          <a:blip r:embed="rId3">
            <a:alphaModFix/>
          </a:blip>
          <a:srcRect b="12487" l="0" r="24625" t="33781"/>
          <a:stretch/>
        </p:blipFill>
        <p:spPr>
          <a:xfrm>
            <a:off x="2647150" y="445025"/>
            <a:ext cx="4750399" cy="451494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Side Arms</a:t>
            </a:r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7858550" y="44825"/>
            <a:ext cx="11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Alanna</a:t>
            </a: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83975" y="3666000"/>
            <a:ext cx="2417100" cy="8313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Large Servomotors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Allow grippers to rotate into position at each bar</a:t>
            </a:r>
            <a:endParaRPr/>
          </a:p>
        </p:txBody>
      </p:sp>
      <p:cxnSp>
        <p:nvCxnSpPr>
          <p:cNvPr id="100" name="Google Shape;100;p16"/>
          <p:cNvCxnSpPr>
            <a:stCxn id="99" idx="3"/>
          </p:cNvCxnSpPr>
          <p:nvPr/>
        </p:nvCxnSpPr>
        <p:spPr>
          <a:xfrm flipH="1" rot="10800000">
            <a:off x="2501075" y="3156150"/>
            <a:ext cx="1082100" cy="92550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1" name="Google Shape;101;p16"/>
          <p:cNvSpPr txBox="1"/>
          <p:nvPr/>
        </p:nvSpPr>
        <p:spPr>
          <a:xfrm>
            <a:off x="83975" y="1147900"/>
            <a:ext cx="2417100" cy="8313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Paired Design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keeps robot from twisting off the bars</a:t>
            </a:r>
            <a:endParaRPr/>
          </a:p>
        </p:txBody>
      </p:sp>
      <p:cxnSp>
        <p:nvCxnSpPr>
          <p:cNvPr id="102" name="Google Shape;102;p16"/>
          <p:cNvCxnSpPr>
            <a:stCxn id="101" idx="3"/>
          </p:cNvCxnSpPr>
          <p:nvPr/>
        </p:nvCxnSpPr>
        <p:spPr>
          <a:xfrm flipH="1" rot="10800000">
            <a:off x="2501075" y="1318450"/>
            <a:ext cx="1174800" cy="245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" name="Google Shape;103;p16"/>
          <p:cNvCxnSpPr>
            <a:stCxn id="101" idx="3"/>
          </p:cNvCxnSpPr>
          <p:nvPr/>
        </p:nvCxnSpPr>
        <p:spPr>
          <a:xfrm flipH="1" rot="10800000">
            <a:off x="2501075" y="1468750"/>
            <a:ext cx="3648300" cy="948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" name="Google Shape;104;p16"/>
          <p:cNvCxnSpPr>
            <a:stCxn id="99" idx="3"/>
          </p:cNvCxnSpPr>
          <p:nvPr/>
        </p:nvCxnSpPr>
        <p:spPr>
          <a:xfrm>
            <a:off x="2501075" y="4081650"/>
            <a:ext cx="4203000" cy="42690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" name="Google Shape;105;p16"/>
          <p:cNvSpPr txBox="1"/>
          <p:nvPr/>
        </p:nvSpPr>
        <p:spPr>
          <a:xfrm>
            <a:off x="55775" y="2199125"/>
            <a:ext cx="2417100" cy="8313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Two points of contact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stability for each arm</a:t>
            </a:r>
            <a:endParaRPr/>
          </a:p>
        </p:txBody>
      </p:sp>
      <p:cxnSp>
        <p:nvCxnSpPr>
          <p:cNvPr id="106" name="Google Shape;106;p16"/>
          <p:cNvCxnSpPr>
            <a:stCxn id="105" idx="3"/>
          </p:cNvCxnSpPr>
          <p:nvPr/>
        </p:nvCxnSpPr>
        <p:spPr>
          <a:xfrm flipH="1" rot="10800000">
            <a:off x="2472875" y="2369675"/>
            <a:ext cx="1174800" cy="245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" name="Google Shape;107;p16"/>
          <p:cNvCxnSpPr>
            <a:stCxn id="105" idx="3"/>
          </p:cNvCxnSpPr>
          <p:nvPr/>
        </p:nvCxnSpPr>
        <p:spPr>
          <a:xfrm flipH="1" rot="10800000">
            <a:off x="2472875" y="2519975"/>
            <a:ext cx="3648300" cy="948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9051" y="424896"/>
            <a:ext cx="3089999" cy="121244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>
            <p:ph type="title"/>
          </p:nvPr>
        </p:nvSpPr>
        <p:spPr>
          <a:xfrm>
            <a:off x="2994625" y="33300"/>
            <a:ext cx="264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Arm</a:t>
            </a:r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8292275" y="44825"/>
            <a:ext cx="7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</a:t>
            </a: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0" y="1680250"/>
            <a:ext cx="4124400" cy="6156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Rack and Pinion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rotates to lengthen and shorten the arm</a:t>
            </a:r>
            <a:endParaRPr/>
          </a:p>
        </p:txBody>
      </p:sp>
      <p:sp>
        <p:nvSpPr>
          <p:cNvPr id="116" name="Google Shape;116;p17"/>
          <p:cNvSpPr txBox="1"/>
          <p:nvPr/>
        </p:nvSpPr>
        <p:spPr>
          <a:xfrm>
            <a:off x="0" y="3106750"/>
            <a:ext cx="4572000" cy="8313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Keyed support window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Extended through entire center arm support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Fully encased in base section to protect cables</a:t>
            </a: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0" y="2414950"/>
            <a:ext cx="3425700" cy="6156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Support Bar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Prevents torque on the pinion gear</a:t>
            </a: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69050" y="44825"/>
            <a:ext cx="222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Before:</a:t>
            </a:r>
            <a:endParaRPr b="1"/>
          </a:p>
        </p:txBody>
      </p:sp>
      <p:sp>
        <p:nvSpPr>
          <p:cNvPr id="119" name="Google Shape;119;p17"/>
          <p:cNvSpPr txBox="1"/>
          <p:nvPr/>
        </p:nvSpPr>
        <p:spPr>
          <a:xfrm>
            <a:off x="0" y="4037050"/>
            <a:ext cx="5640600" cy="10467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NEW: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Affordances for up to 3 continuous motors or supporting gears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Dovetail-joined rack 3D printed in pieces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Keyway along the entire arm base keep rack aligned</a:t>
            </a:r>
            <a:endParaRPr/>
          </a:p>
        </p:txBody>
      </p:sp>
      <p:pic>
        <p:nvPicPr>
          <p:cNvPr id="120" name="Google Shape;120;p17" title="rack and pinio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603188"/>
            <a:ext cx="4266000" cy="31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5075" y="3415825"/>
            <a:ext cx="2223898" cy="1667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Gripping Mechanism</a:t>
            </a:r>
            <a:endParaRPr/>
          </a:p>
        </p:txBody>
      </p:sp>
      <p:sp>
        <p:nvSpPr>
          <p:cNvPr id="127" name="Google Shape;127;p18"/>
          <p:cNvSpPr txBox="1"/>
          <p:nvPr>
            <p:ph idx="1" type="body"/>
          </p:nvPr>
        </p:nvSpPr>
        <p:spPr>
          <a:xfrm>
            <a:off x="311700" y="1152475"/>
            <a:ext cx="374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Miniature servomotors actuate the moving finger that grips the bar against the fixed fingers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Designed to accommodate both the large bar and small bars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hold robot with any one gripper</a:t>
            </a:r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8444675" y="44825"/>
            <a:ext cx="7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8649" y="716225"/>
            <a:ext cx="3933625" cy="38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9375" y="70800"/>
            <a:ext cx="39719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00" y="693725"/>
            <a:ext cx="9019076" cy="433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>
            <p:ph type="title"/>
          </p:nvPr>
        </p:nvSpPr>
        <p:spPr>
          <a:xfrm>
            <a:off x="202738" y="12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Electronics, Control, and Robot Motion Pattern </a:t>
            </a:r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8292275" y="44825"/>
            <a:ext cx="7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type="title"/>
          </p:nvPr>
        </p:nvSpPr>
        <p:spPr>
          <a:xfrm>
            <a:off x="0" y="93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 and </a:t>
            </a:r>
            <a:r>
              <a:rPr lang="en"/>
              <a:t>Autonomous</a:t>
            </a:r>
            <a:r>
              <a:rPr lang="en"/>
              <a:t> Control</a:t>
            </a: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160576" y="1205076"/>
            <a:ext cx="4310723" cy="323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/>
        </p:nvSpPr>
        <p:spPr>
          <a:xfrm>
            <a:off x="150500" y="611262"/>
            <a:ext cx="1854900" cy="12621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Touch sensor in each gripper to detect the bar and automatically close gripper</a:t>
            </a:r>
            <a:endParaRPr/>
          </a:p>
        </p:txBody>
      </p:sp>
      <p:cxnSp>
        <p:nvCxnSpPr>
          <p:cNvPr id="145" name="Google Shape;145;p20"/>
          <p:cNvCxnSpPr>
            <a:stCxn id="144" idx="3"/>
          </p:cNvCxnSpPr>
          <p:nvPr/>
        </p:nvCxnSpPr>
        <p:spPr>
          <a:xfrm>
            <a:off x="2005400" y="1242312"/>
            <a:ext cx="1053600" cy="258600"/>
          </a:xfrm>
          <a:prstGeom prst="straightConnector1">
            <a:avLst/>
          </a:prstGeom>
          <a:noFill/>
          <a:ln cap="flat" cmpd="sng" w="38100">
            <a:solidFill>
              <a:srgbClr val="351C75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46" name="Google Shape;146;p20"/>
          <p:cNvGrpSpPr/>
          <p:nvPr/>
        </p:nvGrpSpPr>
        <p:grpSpPr>
          <a:xfrm>
            <a:off x="4627575" y="718836"/>
            <a:ext cx="4441500" cy="1046936"/>
            <a:chOff x="-145325" y="2730799"/>
            <a:chExt cx="4441500" cy="345900"/>
          </a:xfrm>
        </p:grpSpPr>
        <p:sp>
          <p:nvSpPr>
            <p:cNvPr id="147" name="Google Shape;147;p20"/>
            <p:cNvSpPr txBox="1"/>
            <p:nvPr/>
          </p:nvSpPr>
          <p:spPr>
            <a:xfrm>
              <a:off x="2441275" y="2730799"/>
              <a:ext cx="1854900" cy="345900"/>
            </a:xfrm>
            <a:prstGeom prst="rect">
              <a:avLst/>
            </a:prstGeom>
            <a:solidFill>
              <a:srgbClr val="EEEEEE"/>
            </a:solidFill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LIDAR on center arm to detect the distance to the next bar</a:t>
              </a:r>
              <a:endParaRPr>
                <a:solidFill>
                  <a:schemeClr val="dk1"/>
                </a:solidFill>
              </a:endParaRPr>
            </a:p>
          </p:txBody>
        </p:sp>
        <p:cxnSp>
          <p:nvCxnSpPr>
            <p:cNvPr id="148" name="Google Shape;148;p20"/>
            <p:cNvCxnSpPr>
              <a:stCxn id="147" idx="1"/>
            </p:cNvCxnSpPr>
            <p:nvPr/>
          </p:nvCxnSpPr>
          <p:spPr>
            <a:xfrm rot="10800000">
              <a:off x="-145325" y="2827849"/>
              <a:ext cx="2586600" cy="759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49" name="Google Shape;149;p20"/>
          <p:cNvGrpSpPr/>
          <p:nvPr/>
        </p:nvGrpSpPr>
        <p:grpSpPr>
          <a:xfrm>
            <a:off x="150500" y="3601424"/>
            <a:ext cx="3817200" cy="1313250"/>
            <a:chOff x="2441275" y="2248849"/>
            <a:chExt cx="3817200" cy="1313250"/>
          </a:xfrm>
        </p:grpSpPr>
        <p:sp>
          <p:nvSpPr>
            <p:cNvPr id="150" name="Google Shape;150;p20"/>
            <p:cNvSpPr txBox="1"/>
            <p:nvPr/>
          </p:nvSpPr>
          <p:spPr>
            <a:xfrm>
              <a:off x="2441275" y="2730799"/>
              <a:ext cx="1854900" cy="831300"/>
            </a:xfrm>
            <a:prstGeom prst="rect">
              <a:avLst/>
            </a:prstGeom>
            <a:solidFill>
              <a:srgbClr val="EEEEEE"/>
            </a:solidFill>
            <a:ln cap="flat" cmpd="sng" w="381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LIDAR on base to detect vertical base displacement </a:t>
              </a:r>
              <a:endParaRPr>
                <a:solidFill>
                  <a:schemeClr val="dk1"/>
                </a:solidFill>
              </a:endParaRPr>
            </a:p>
          </p:txBody>
        </p:sp>
        <p:cxnSp>
          <p:nvCxnSpPr>
            <p:cNvPr id="151" name="Google Shape;151;p20"/>
            <p:cNvCxnSpPr>
              <a:stCxn id="150" idx="3"/>
            </p:cNvCxnSpPr>
            <p:nvPr/>
          </p:nvCxnSpPr>
          <p:spPr>
            <a:xfrm flipH="1" rot="10800000">
              <a:off x="4296175" y="2248849"/>
              <a:ext cx="1962300" cy="8976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52" name="Google Shape;152;p20"/>
          <p:cNvGrpSpPr/>
          <p:nvPr/>
        </p:nvGrpSpPr>
        <p:grpSpPr>
          <a:xfrm>
            <a:off x="5082075" y="3142374"/>
            <a:ext cx="3987000" cy="1477500"/>
            <a:chOff x="309175" y="2730799"/>
            <a:chExt cx="3987000" cy="1477500"/>
          </a:xfrm>
        </p:grpSpPr>
        <p:sp>
          <p:nvSpPr>
            <p:cNvPr id="153" name="Google Shape;153;p20"/>
            <p:cNvSpPr txBox="1"/>
            <p:nvPr/>
          </p:nvSpPr>
          <p:spPr>
            <a:xfrm>
              <a:off x="2441275" y="2730799"/>
              <a:ext cx="1854900" cy="1477500"/>
            </a:xfrm>
            <a:prstGeom prst="rect">
              <a:avLst/>
            </a:prstGeom>
            <a:solidFill>
              <a:srgbClr val="EEEEEE"/>
            </a:solidFill>
            <a:ln cap="flat" cmpd="sng" w="38100">
              <a:solidFill>
                <a:srgbClr val="C27B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Camera to control the robot in teleoperated mode and for a “monkey-eye view” display</a:t>
              </a:r>
              <a:endParaRPr>
                <a:solidFill>
                  <a:schemeClr val="dk1"/>
                </a:solidFill>
              </a:endParaRPr>
            </a:p>
          </p:txBody>
        </p:sp>
        <p:cxnSp>
          <p:nvCxnSpPr>
            <p:cNvPr id="154" name="Google Shape;154;p20"/>
            <p:cNvCxnSpPr>
              <a:stCxn id="153" idx="1"/>
            </p:cNvCxnSpPr>
            <p:nvPr/>
          </p:nvCxnSpPr>
          <p:spPr>
            <a:xfrm rot="10800000">
              <a:off x="309175" y="2915449"/>
              <a:ext cx="2132100" cy="554100"/>
            </a:xfrm>
            <a:prstGeom prst="straightConnector1">
              <a:avLst/>
            </a:prstGeom>
            <a:noFill/>
            <a:ln cap="flat" cmpd="sng" w="38100">
              <a:solidFill>
                <a:srgbClr val="C27BA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55" name="Google Shape;155;p20"/>
          <p:cNvSpPr txBox="1"/>
          <p:nvPr/>
        </p:nvSpPr>
        <p:spPr>
          <a:xfrm>
            <a:off x="8292275" y="44825"/>
            <a:ext cx="7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Ilan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Teleoperated Control </a:t>
            </a:r>
            <a:endParaRPr/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400" y="572700"/>
            <a:ext cx="8487199" cy="448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8052725" y="44825"/>
            <a:ext cx="85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Alanna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